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60" r:id="rId7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commentAuthors" Target="commentAuthors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スライドイメージプレースホルダ 1"/>
          <p:cNvSpPr/>
          <p:nvPr>
            <p:ph type="sldImg" idx="2"/>
          </p:nvPr>
        </p:nvSpPr>
        <p:spPr/>
      </p:sp>
      <p:sp>
        <p:nvSpPr>
          <p:cNvPr id="3" name="文字列プレースホルダ 2"/>
          <p:cNvSpPr/>
          <p:nvPr>
            <p:ph type="body" idx="3"/>
          </p:nvPr>
        </p:nvSpPr>
        <p:spPr/>
        <p:txBody>
          <a:bodyPr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1F2EF2D7-A99A-4AC5-BC01-384F23EAC7CE}" type="slidenum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プレースホルダ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r>
              <a:rPr kumimoji="1" lang="ja-JP" altLang="en-US"/>
              <a:t>リヤマ不動産株式会社</a:t>
            </a:r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8849" y="2571750"/>
            <a:ext cx="5366301" cy="0"/>
          </a:xfrm>
          <a:ln>
            <a:solidFill>
              <a:schemeClr val="tx1"/>
            </a:solidFill>
          </a:ln>
        </p:spPr>
        <p:txBody>
          <a:bodyPr bIns="360000"/>
          <a:lstStyle>
            <a:lvl1pPr algn="ctr">
              <a:lnSpc>
                <a:spcPct val="130000"/>
              </a:lnSpc>
              <a:spcAft>
                <a:spcPts val="600"/>
              </a:spcAft>
              <a:defRPr sz="1910" b="1">
                <a:solidFill>
                  <a:schemeClr val="accent1"/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3029040" y="4767263"/>
            <a:ext cx="3086192" cy="273844"/>
          </a:xfrm>
        </p:spPr>
        <p:txBody>
          <a:bodyPr/>
          <a:lstStyle/>
          <a:p>
            <a:r>
              <a:rPr kumimoji="1" lang="en-US" altLang="ja-JP" dirty="0"/>
              <a:t>Copyright.リヤマ不動産株式会社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6458142" y="4767263"/>
            <a:ext cx="2057461" cy="273844"/>
          </a:xfrm>
        </p:spPr>
        <p:txBody>
          <a:bodyPr/>
          <a:lstStyle/>
          <a:p>
            <a:fld id="{5A624458-F4DE-4903-8109-826F45244856}" type="slidenum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8931" y="2833688"/>
            <a:ext cx="3287316" cy="892921"/>
          </a:xfrm>
        </p:spPr>
        <p:txBody>
          <a:bodyPr anchor="t"/>
          <a:lstStyle>
            <a:lvl1pPr algn="ctr"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社名を入力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2878931" y="3988545"/>
            <a:ext cx="3287316" cy="518652"/>
          </a:xfrm>
        </p:spPr>
        <p:txBody>
          <a:bodyPr anchor="t"/>
          <a:lstStyle>
            <a:lvl1pPr algn="ctr"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YYYY</a:t>
            </a:r>
            <a:r>
              <a:rPr kumimoji="1" lang="ja-JP" altLang="en-US" dirty="0"/>
              <a:t>年</a:t>
            </a:r>
            <a:r>
              <a:rPr kumimoji="1" lang="en-US" altLang="ja-JP" dirty="0"/>
              <a:t>MM</a:t>
            </a:r>
            <a:r>
              <a:rPr kumimoji="1" lang="ja-JP" altLang="en-US" dirty="0"/>
              <a:t>月</a:t>
            </a:r>
            <a:r>
              <a:rPr kumimoji="1" lang="en-US" altLang="ja-JP" dirty="0"/>
              <a:t>DD</a:t>
            </a:r>
            <a:r>
              <a:rPr kumimoji="1" lang="ja-JP" altLang="en-US" dirty="0"/>
              <a:t>日</a:t>
            </a:r>
            <a:endParaRPr kumimoji="1" lang="ja-JP" altLang="en-US" dirty="0"/>
          </a:p>
        </p:txBody>
      </p:sp>
      <p:sp>
        <p:nvSpPr>
          <p:cNvPr id="14" name="フリーフォーム: 図形 13"/>
          <p:cNvSpPr/>
          <p:nvPr userDrawn="1"/>
        </p:nvSpPr>
        <p:spPr>
          <a:xfrm>
            <a:off x="0" y="0"/>
            <a:ext cx="1267666" cy="5143500"/>
          </a:xfrm>
          <a:custGeom>
            <a:avLst/>
            <a:gdLst>
              <a:gd name="connsiteX0" fmla="*/ 0 w 1690222"/>
              <a:gd name="connsiteY0" fmla="*/ 0 h 6858000"/>
              <a:gd name="connsiteX1" fmla="*/ 1690222 w 1690222"/>
              <a:gd name="connsiteY1" fmla="*/ 0 h 6858000"/>
              <a:gd name="connsiteX2" fmla="*/ 1621167 w 1690222"/>
              <a:gd name="connsiteY2" fmla="*/ 87873 h 6858000"/>
              <a:gd name="connsiteX3" fmla="*/ 511780 w 1690222"/>
              <a:gd name="connsiteY3" fmla="*/ 3429001 h 6858000"/>
              <a:gd name="connsiteX4" fmla="*/ 1621167 w 1690222"/>
              <a:gd name="connsiteY4" fmla="*/ 6770129 h 6858000"/>
              <a:gd name="connsiteX5" fmla="*/ 1690220 w 1690222"/>
              <a:gd name="connsiteY5" fmla="*/ 6858000 h 6858000"/>
              <a:gd name="connsiteX6" fmla="*/ 0 w 1690222"/>
              <a:gd name="connsiteY6" fmla="*/ 6858000 h 6858000"/>
              <a:gd name="connsiteX7" fmla="*/ 0 w 1690222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90222" h="6858000">
                <a:moveTo>
                  <a:pt x="0" y="0"/>
                </a:moveTo>
                <a:lnTo>
                  <a:pt x="1690222" y="0"/>
                </a:lnTo>
                <a:lnTo>
                  <a:pt x="1621167" y="87873"/>
                </a:lnTo>
                <a:cubicBezTo>
                  <a:pt x="924401" y="1019559"/>
                  <a:pt x="511780" y="2176094"/>
                  <a:pt x="511780" y="3429001"/>
                </a:cubicBezTo>
                <a:cubicBezTo>
                  <a:pt x="511780" y="4681909"/>
                  <a:pt x="924401" y="5838444"/>
                  <a:pt x="1621167" y="6770129"/>
                </a:cubicBezTo>
                <a:lnTo>
                  <a:pt x="169022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endParaRPr kumimoji="1" lang="ja-JP" altLang="en-US" sz="955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フリーフォーム: 図形 12"/>
          <p:cNvSpPr/>
          <p:nvPr userDrawn="1"/>
        </p:nvSpPr>
        <p:spPr>
          <a:xfrm>
            <a:off x="7876335" y="0"/>
            <a:ext cx="1267665" cy="5143500"/>
          </a:xfrm>
          <a:custGeom>
            <a:avLst/>
            <a:gdLst>
              <a:gd name="connsiteX0" fmla="*/ 0 w 1690220"/>
              <a:gd name="connsiteY0" fmla="*/ 0 h 6858000"/>
              <a:gd name="connsiteX1" fmla="*/ 1690220 w 1690220"/>
              <a:gd name="connsiteY1" fmla="*/ 0 h 6858000"/>
              <a:gd name="connsiteX2" fmla="*/ 1690220 w 1690220"/>
              <a:gd name="connsiteY2" fmla="*/ 6858000 h 6858000"/>
              <a:gd name="connsiteX3" fmla="*/ 2 w 1690220"/>
              <a:gd name="connsiteY3" fmla="*/ 6858000 h 6858000"/>
              <a:gd name="connsiteX4" fmla="*/ 69055 w 1690220"/>
              <a:gd name="connsiteY4" fmla="*/ 6770129 h 6858000"/>
              <a:gd name="connsiteX5" fmla="*/ 1178442 w 1690220"/>
              <a:gd name="connsiteY5" fmla="*/ 3429001 h 6858000"/>
              <a:gd name="connsiteX6" fmla="*/ 69055 w 1690220"/>
              <a:gd name="connsiteY6" fmla="*/ 87873 h 6858000"/>
              <a:gd name="connsiteX7" fmla="*/ 0 w 169022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90220" h="6858000">
                <a:moveTo>
                  <a:pt x="0" y="0"/>
                </a:moveTo>
                <a:lnTo>
                  <a:pt x="1690220" y="0"/>
                </a:lnTo>
                <a:lnTo>
                  <a:pt x="1690220" y="6858000"/>
                </a:lnTo>
                <a:lnTo>
                  <a:pt x="2" y="6858000"/>
                </a:lnTo>
                <a:lnTo>
                  <a:pt x="69055" y="6770129"/>
                </a:lnTo>
                <a:cubicBezTo>
                  <a:pt x="765821" y="5838444"/>
                  <a:pt x="1178442" y="4681909"/>
                  <a:pt x="1178442" y="3429001"/>
                </a:cubicBezTo>
                <a:cubicBezTo>
                  <a:pt x="1178442" y="2176094"/>
                  <a:pt x="765821" y="1019559"/>
                  <a:pt x="69055" y="878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endParaRPr kumimoji="1" lang="ja-JP" altLang="en-US" sz="955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ひとりっ子の実家売却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D948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仲介  vs  買取　比較図</a:t>
            </a:r>
            <a:endParaRPr lang="en-US" sz="20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/>
        </p:nvGraphicFramePr>
        <p:xfrm>
          <a:off x="365760" y="1051560"/>
          <a:ext cx="8412480" cy="3657600"/>
        </p:xfrm>
        <a:graphic>
          <a:graphicData uri="http://schemas.openxmlformats.org/drawingml/2006/table">
            <a:tbl>
              <a:tblPr/>
              <a:tblGrid>
                <a:gridCol w="2011680"/>
                <a:gridCol w="3200400"/>
                <a:gridCol w="3200400"/>
              </a:tblGrid>
              <a:tr h="4064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比較項目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仲介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買取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5F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売却価格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相場に近い（高く売れる）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相場の6〜8割程度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売却期間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3〜6ヶ月（長いと1年）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数日〜1ヶ月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仲介手数料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あり（3%＋6万円＋税）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なし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手間・負担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内覧対応・清掃・広告公開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少ない（現状有姿OK）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確実性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売れないリスクあり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高い（業者が直接購入）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契約不適合責任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原則あり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原則免除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残置物・片付け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原則撤去が必要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そのままOKの場合多い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プライバシー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広告で公開される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C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3B"/>
                          </a:solidFill>
                          <a:latin typeface="Arial" panose="020B0604020202020204" pitchFamily="34" charset="0"/>
                          <a:ea typeface="Arial" panose="020B0604020202020204" pitchFamily="34" charset="-122"/>
                          <a:cs typeface="Arial" panose="020B0604020202020204" pitchFamily="34" charset="-120"/>
                        </a:rPr>
                        <a:t>非公開で進められる</a:t>
                      </a:r>
                      <a:endParaRPr lang="en-US" sz="1200" dirty="0"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DF5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800600"/>
            <a:ext cx="8229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緑＝一人っ子に有利になりやすいポイント　／　黄＝負担・リスクになりやすいポイント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一人っ子ならどう選ぶ？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遠方・一人対応・相続税の視点で整理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40233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051560"/>
            <a:ext cx="109728" cy="2377440"/>
          </a:xfrm>
          <a:prstGeom prst="rect">
            <a:avLst/>
          </a:prstGeom>
          <a:solidFill>
            <a:srgbClr val="0D9488"/>
          </a:solidFill>
        </p:spPr>
      </p:sp>
      <p:sp>
        <p:nvSpPr>
          <p:cNvPr id="6" name="Text 4"/>
          <p:cNvSpPr/>
          <p:nvPr/>
        </p:nvSpPr>
        <p:spPr>
          <a:xfrm>
            <a:off x="640080" y="1188720"/>
            <a:ext cx="3566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948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仲介が向いているケース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3566160" cy="1645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・立地が良く需要がある（駅近など）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・建物の状態が比較的良い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・時間に余裕がある（半年〜1年）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・できるだけ高く売りたい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・内覧や片付けの負担を許容できる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51560"/>
            <a:ext cx="402336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754880" y="1051560"/>
            <a:ext cx="109728" cy="2377440"/>
          </a:xfrm>
          <a:prstGeom prst="rect">
            <a:avLst/>
          </a:prstGeom>
          <a:solidFill>
            <a:srgbClr val="E07A5F"/>
          </a:solidFill>
        </p:spPr>
      </p:sp>
      <p:sp>
        <p:nvSpPr>
          <p:cNvPr id="10" name="Text 8"/>
          <p:cNvSpPr/>
          <p:nvPr/>
        </p:nvSpPr>
        <p:spPr>
          <a:xfrm>
            <a:off x="5029200" y="1188720"/>
            <a:ext cx="3566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07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買取が向いているケース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029200" y="1600200"/>
            <a:ext cx="3566160" cy="1645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・実家が遠方で管理が大変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・築古・修繕が必要・売れにくい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・早く現金化したい（相続税など）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・内覧や片付けの手間を避けたい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・一人で全部を進めたい・確実性重視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365760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EEF2FF"/>
          </a:solidFill>
        </p:spPr>
      </p:sp>
      <p:sp>
        <p:nvSpPr>
          <p:cNvPr id="13" name="Text 11"/>
          <p:cNvSpPr/>
          <p:nvPr/>
        </p:nvSpPr>
        <p:spPr>
          <a:xfrm>
            <a:off x="548640" y="3794760"/>
            <a:ext cx="8046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一人っ子ならここを意識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114800"/>
            <a:ext cx="804672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兄弟がいないため「管理・手続き・意思決定」をすべて一人で担うことになります。遠方の空き家は固定資産税・維持費・特定空家リスクが増えるため、期限を決めて「仲介で高く狙う期間」→「期限到来で買取」の二段構えも有効です。相続空き家の3,000万円特別控除は相続開始から3年以内が目安です。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一人っ子の実家売却　おすすめ進め方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1005840" y="914400"/>
            <a:ext cx="502920" cy="502920"/>
          </a:xfrm>
          <a:prstGeom prst="ellipse">
            <a:avLst/>
          </a:prstGeom>
          <a:solidFill>
            <a:srgbClr val="1E3A5F"/>
          </a:solidFill>
        </p:spPr>
      </p:sp>
      <p:sp>
        <p:nvSpPr>
          <p:cNvPr id="4" name="Text 2"/>
          <p:cNvSpPr/>
          <p:nvPr/>
        </p:nvSpPr>
        <p:spPr>
          <a:xfrm>
            <a:off x="1005840" y="960120"/>
            <a:ext cx="502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645920" y="1143000"/>
            <a:ext cx="1371600" cy="0"/>
          </a:xfrm>
          <a:prstGeom prst="line">
            <a:avLst/>
          </a:prstGeom>
          <a:noFill/>
          <a:ln w="19050">
            <a:solidFill>
              <a:srgbClr val="94A3B8"/>
            </a:solidFill>
            <a:prstDash val="dash"/>
          </a:ln>
        </p:spPr>
      </p:sp>
      <p:sp>
        <p:nvSpPr>
          <p:cNvPr id="6" name="Text 4"/>
          <p:cNvSpPr/>
          <p:nvPr/>
        </p:nvSpPr>
        <p:spPr>
          <a:xfrm>
            <a:off x="365760" y="1554480"/>
            <a:ext cx="20116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現状把握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1920240"/>
            <a:ext cx="201168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名義・相続登記・固定資産税・残置物・建物状態を確認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0" y="914400"/>
            <a:ext cx="502920" cy="502920"/>
          </a:xfrm>
          <a:prstGeom prst="ellipse">
            <a:avLst/>
          </a:prstGeom>
          <a:solidFill>
            <a:srgbClr val="1E3A5F"/>
          </a:solidFill>
        </p:spPr>
      </p:sp>
      <p:sp>
        <p:nvSpPr>
          <p:cNvPr id="9" name="Text 7"/>
          <p:cNvSpPr/>
          <p:nvPr/>
        </p:nvSpPr>
        <p:spPr>
          <a:xfrm>
            <a:off x="3200400" y="960120"/>
            <a:ext cx="502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840480" y="1143000"/>
            <a:ext cx="1371600" cy="0"/>
          </a:xfrm>
          <a:prstGeom prst="line">
            <a:avLst/>
          </a:prstGeom>
          <a:noFill/>
          <a:ln w="19050">
            <a:solidFill>
              <a:srgbClr val="94A3B8"/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2560320" y="1554480"/>
            <a:ext cx="20116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両方の査定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560320" y="1920240"/>
            <a:ext cx="201168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仲介査定と買取査定を複数社で比較（金額の意味が違う）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394960" y="914400"/>
            <a:ext cx="502920" cy="502920"/>
          </a:xfrm>
          <a:prstGeom prst="ellipse">
            <a:avLst/>
          </a:prstGeom>
          <a:solidFill>
            <a:srgbClr val="1E3A5F"/>
          </a:solidFill>
        </p:spPr>
      </p:sp>
      <p:sp>
        <p:nvSpPr>
          <p:cNvPr id="14" name="Text 12"/>
          <p:cNvSpPr/>
          <p:nvPr/>
        </p:nvSpPr>
        <p:spPr>
          <a:xfrm>
            <a:off x="5394960" y="960120"/>
            <a:ext cx="502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035040" y="1143000"/>
            <a:ext cx="1371600" cy="0"/>
          </a:xfrm>
          <a:prstGeom prst="line">
            <a:avLst/>
          </a:prstGeom>
          <a:noFill/>
          <a:ln w="19050">
            <a:solidFill>
              <a:srgbClr val="94A3B8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4754880" y="1554480"/>
            <a:ext cx="20116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優先順位決定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754880" y="1920240"/>
            <a:ext cx="201168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「高く」か「早く・楽」か、期限と現金の必要性を明確に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589520" y="914400"/>
            <a:ext cx="502920" cy="502920"/>
          </a:xfrm>
          <a:prstGeom prst="ellipse">
            <a:avLst/>
          </a:prstGeom>
          <a:solidFill>
            <a:srgbClr val="1E3A5F"/>
          </a:solidFill>
        </p:spPr>
      </p:sp>
      <p:sp>
        <p:nvSpPr>
          <p:cNvPr id="19" name="Text 17"/>
          <p:cNvSpPr/>
          <p:nvPr/>
        </p:nvSpPr>
        <p:spPr>
          <a:xfrm>
            <a:off x="7589520" y="960120"/>
            <a:ext cx="5029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949440" y="1554480"/>
            <a:ext cx="20116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選択・実行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949440" y="1920240"/>
            <a:ext cx="201168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仲介なら期限を設け、売れなければ買取へ切替えも検討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65760" y="3108960"/>
            <a:ext cx="841248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48640" y="3246120"/>
            <a:ext cx="8046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3A5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ポイントまとめ（一人っ子向け）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48640" y="3611880"/>
            <a:ext cx="80467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・仲介＝「価格優先」　買取＝「スピード・手間・確実性優先」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・遠方・空き家・築古・相続税納付が近いなら買取のメリットが大きい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・まずは両方の査定を取り、手取り額と期間で比較して決める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・相続空き家の3,000万円特別控除など、税制特例の期限も確認を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871605" y="3875977"/>
            <a:ext cx="448968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□会社名：リヤマ不動産株式会社 　代表取締役：山口　力男</a:t>
            </a:r>
            <a:b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</a:b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□所在地：群馬県伊勢崎市上諏訪町</a:t>
            </a:r>
            <a:r>
              <a:rPr lang="en-US" altLang="ja-JP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2111-10</a:t>
            </a: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　</a:t>
            </a:r>
            <a:r>
              <a:rPr lang="en-US" altLang="ja-JP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1-1</a:t>
            </a: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号室</a:t>
            </a:r>
            <a:b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</a:b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□営業時間：</a:t>
            </a:r>
            <a:r>
              <a:rPr lang="en-US" altLang="ja-JP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9:30</a:t>
            </a: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～19:00（定休日は水曜日）</a:t>
            </a:r>
            <a:b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</a:b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□TEL　0270-61-6037</a:t>
            </a:r>
            <a:b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</a:b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□</a:t>
            </a:r>
            <a:r>
              <a:rPr lang="en-US" altLang="ja-JP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HP https://riyama-fudousan.co.jp</a:t>
            </a:r>
            <a:br>
              <a:rPr lang="en-US" altLang="ja-JP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</a:br>
            <a:r>
              <a:rPr lang="en-US" altLang="ja-JP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 </a:t>
            </a:r>
            <a:r>
              <a:rPr lang="ja-JP" altLang="en-US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□</a:t>
            </a:r>
            <a:r>
              <a:rPr lang="en-US" altLang="ja-JP" sz="715" b="1">
                <a:latin typeface="游ゴシック" panose="020B0400000000000000" charset="-128"/>
                <a:ea typeface="游ゴシック" panose="020B0400000000000000" charset="-128"/>
                <a:sym typeface="+mn-ea"/>
              </a:rPr>
              <a:t>Email  info@riyama-fudousan.co.jp</a:t>
            </a:r>
            <a:endParaRPr lang="en-US" altLang="ja-JP" sz="715" b="1">
              <a:latin typeface="游ゴシック" panose="020B0400000000000000" charset="-128"/>
              <a:ea typeface="游ゴシック" panose="020B0400000000000000" charset="-128"/>
              <a:sym typeface="+mn-ea"/>
            </a:endParaRPr>
          </a:p>
        </p:txBody>
      </p:sp>
      <p:sp>
        <p:nvSpPr>
          <p:cNvPr id="4" name="タイトル 3"/>
          <p:cNvSpPr/>
          <p:nvPr>
            <p:ph type="title"/>
          </p:nvPr>
        </p:nvSpPr>
        <p:spPr>
          <a:xfrm>
            <a:off x="2437480" y="1185100"/>
            <a:ext cx="4269040" cy="1387298"/>
          </a:xfrm>
        </p:spPr>
        <p:txBody>
          <a:bodyPr/>
          <a:p>
            <a:r>
              <a:rPr lang="ja-JP" altLang="en-US"/>
              <a:t>あなたの不動産のお悩みを解決</a:t>
            </a:r>
            <a:br>
              <a:rPr lang="ja-JP" altLang="en-US"/>
            </a:br>
            <a:r>
              <a:rPr lang="en-US" altLang="ja-JP"/>
              <a:t>”</a:t>
            </a:r>
            <a:r>
              <a:rPr lang="ja-JP" altLang="en-US"/>
              <a:t>かかりつけ宅建士</a:t>
            </a:r>
            <a:r>
              <a:rPr lang="en-US" altLang="ja-JP"/>
              <a:t>”</a:t>
            </a:r>
            <a:endParaRPr lang="en-US" altLang="ja-JP"/>
          </a:p>
        </p:txBody>
      </p:sp>
      <p:pic>
        <p:nvPicPr>
          <p:cNvPr id="9" name="図形 8" descr="searchbox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9438" y="3149179"/>
            <a:ext cx="2312739" cy="667942"/>
          </a:xfrm>
          <a:prstGeom prst="rect">
            <a:avLst/>
          </a:prstGeom>
        </p:spPr>
      </p:pic>
      <p:sp>
        <p:nvSpPr>
          <p:cNvPr id="10" name="テキストボックス 9"/>
          <p:cNvSpPr txBox="1"/>
          <p:nvPr/>
        </p:nvSpPr>
        <p:spPr>
          <a:xfrm>
            <a:off x="1871068" y="3326317"/>
            <a:ext cx="1411924" cy="3429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ja-JP" altLang="en-US" sz="1635">
                <a:latin typeface="HGP創英角ﾎﾟｯﾌﾟ体" panose="040B0A00000000000000" charset="-128"/>
                <a:ea typeface="HGP創英角ﾎﾟｯﾌﾟ体" panose="040B0A00000000000000" charset="-128"/>
              </a:rPr>
              <a:t>リヤマ不動産</a:t>
            </a:r>
            <a:endParaRPr lang="ja-JP" altLang="en-US" sz="1635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sp>
        <p:nvSpPr>
          <p:cNvPr id="2" name="テキストボックス 1"/>
          <p:cNvSpPr txBox="1"/>
          <p:nvPr/>
        </p:nvSpPr>
        <p:spPr>
          <a:xfrm>
            <a:off x="2438077" y="406123"/>
            <a:ext cx="3992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ja-JP" altLang="en-US" sz="2995"/>
              <a:t>【</a:t>
            </a:r>
            <a:r>
              <a:rPr lang="ja-JP" altLang="en-US" sz="2995">
                <a:sym typeface="+mn-ea"/>
              </a:rPr>
              <a:t>土地・戸建の資料</a:t>
            </a:r>
            <a:r>
              <a:rPr lang="ja-JP" altLang="en-US" sz="2995"/>
              <a:t>】</a:t>
            </a:r>
            <a:endParaRPr lang="ja-JP" altLang="en-US" sz="2995"/>
          </a:p>
        </p:txBody>
      </p:sp>
      <p:pic>
        <p:nvPicPr>
          <p:cNvPr id="13" name="図形 12" descr="S_gainfriends_2dbarcodes_G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411" y="3090852"/>
            <a:ext cx="1027404" cy="102740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0">
            <a:off x="1114425" y="3876040"/>
            <a:ext cx="756920" cy="94234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t="-2504" b="-2504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1094</Words>
  <Application>WPS Presentation</Application>
  <PresentationFormat>On-screen Show (16:9)</PresentationFormat>
  <Paragraphs>125</Paragraphs>
  <Slides>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9" baseType="lpstr">
      <vt:lpstr>Arial</vt:lpstr>
      <vt:lpstr>ＭＳ Ｐゴシック</vt:lpstr>
      <vt:lpstr>Wingdings</vt:lpstr>
      <vt:lpstr>Arial</vt:lpstr>
      <vt:lpstr>Arial</vt:lpstr>
      <vt:lpstr>ＭＳ Ｐゴシック</vt:lpstr>
      <vt:lpstr>SimSun</vt:lpstr>
      <vt:lpstr>Calibri</vt:lpstr>
      <vt:lpstr>Microsoft YaHei</vt:lpstr>
      <vt:lpstr>Arial Unicode MS</vt:lpstr>
      <vt:lpstr>游ゴシック</vt:lpstr>
      <vt:lpstr>HGP創英角ﾎﾟｯﾌﾟ体</vt:lpstr>
      <vt:lpstr>游ゴシック Light</vt:lpstr>
      <vt:lpstr>Calibri Light</vt:lpstr>
      <vt:lpstr>Office Theme</vt:lpstr>
      <vt:lpstr>PowerPoint 演示文稿</vt:lpstr>
      <vt:lpstr>PowerPoint 演示文稿</vt:lpstr>
      <vt:lpstr>PowerPoint 演示文稿</vt:lpstr>
      <vt:lpstr>あなたの不動産のお悩みを解決 ”かかりつけ宅建士”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ひとりっ子の実家売却｜仲介 vs 買取 比較図</dc:title>
  <dc:creator>Grok</dc:creator>
  <dc:subject>一人っ子向け 実家売却 仲介・買取比較</dc:subject>
  <cp:lastModifiedBy>yama02</cp:lastModifiedBy>
  <cp:revision>2</cp:revision>
  <dcterms:created xsi:type="dcterms:W3CDTF">2026-08-21T04:29:00Z</dcterms:created>
  <dcterms:modified xsi:type="dcterms:W3CDTF">2026-08-21T04:36:40Z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0D4F4DBB2CEB48D6892C78656478E21F</vt:lpwstr>
  </property>
  <property fmtid="{D5CDD505-2E9C-101B-9397-08002B2CF9AE}" pid="3" name="KSOProductBuildVer">
    <vt:lpwstr>1041-11.2.0.10715</vt:lpwstr>
  </property>
</Properties>
</file>